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4"/>
  </p:notesMasterIdLst>
  <p:sldIdLst>
    <p:sldId id="258" r:id="rId6"/>
    <p:sldId id="264" r:id="rId7"/>
    <p:sldId id="265" r:id="rId8"/>
    <p:sldId id="266" r:id="rId9"/>
    <p:sldId id="267" r:id="rId10"/>
    <p:sldId id="268" r:id="rId11"/>
    <p:sldId id="269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2826"/>
    <a:srgbClr val="061D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2D9572-D551-4711-92E1-55E0BD0F42CD}" v="3" dt="2026-03-02T02:07:22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CE333-0AD7-4225-9996-4B56F8FD798A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0C28F-3BF8-45FA-ADD4-64DFA640698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7702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D28D25-2463-489E-BD64-3CC403FBE14D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5376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B4F0B-DC13-7123-495F-E1B3DA0E3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D2A8A7-F6A8-A96A-BD7E-DDD2117AE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C1B7B-779E-3441-5DD7-B347822F4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FD502-82A4-EF56-5381-1D73728F6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5A6C0-E8D4-4204-6DB1-8C3134677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5369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87A4C-B09B-3AC9-141E-36BFC05A8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E9364B-4861-D21A-159E-58351FD16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7E5D1-6779-719C-7DD2-1D5A40E14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9C560-F46F-858D-2DA2-AF58B789F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34AB0-6486-C137-EF56-F0D443AA6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6788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911707-C514-A0AF-44BA-37E9138728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7F5EB1-8163-C279-F09C-90733D12A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3E5EB-CF30-B916-BAE9-3522E2B94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5CEB9-EA93-2D8A-FAF1-31DF2F64D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9596F-D20A-6845-3275-0464CBDCE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1141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ADD-8FA4-E39C-014A-8C30C41DA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B00ED-3646-E309-CF2C-A6A25001B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3EDA5-EF67-E29E-57CC-57BF91552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E1152-E813-3942-C5CD-1A3CFB84F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D8912-1CA2-C71B-94CD-4EBD6D91F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603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01AE-3D28-30E2-B667-2B0453C23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44462-DCAC-A5B3-FDAE-E3D5A15BC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8677E-4B16-610A-D318-85FA88ADC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9E671-88A4-D44D-17D3-7EBD943AF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8D89A-181F-34CD-D9CF-92C474808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7223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6EC11-8311-D9C3-7E44-C2CC68061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00234-DDDB-A256-0377-2A2D058C3B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F7E55-C429-FEDC-5746-DB94DEDFB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BCCCB-D158-A45B-A209-D49DE1558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2F5E56-D8E4-629F-0FED-AAF1D443C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601E5-5168-4F3A-3894-84650E0E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319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0D6C0-DC9F-2AE3-E5FD-BA992C1ED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7A1F5-19B0-86FE-9947-785256482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5F15-5352-8675-C0D9-571D9D383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99BC53-1090-C4A5-59DB-578B17BB52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7953BB-F486-9787-FF79-03069626C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8AF16-DD48-71C2-A6BB-A726E4E2B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FB9FAA-A8B8-A1A4-1BC5-2609ADB27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749115-20DF-1A1D-A2BF-EC6D6125C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9585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79F78-AB94-D861-870D-D750302FA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9010F4-5633-7702-67F7-8F9591216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EAE5C4-6AF3-6B03-9EDB-516483DC2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60F02F-1487-B9F2-019A-DC1B252C0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7648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070CC9-46A6-7C40-73A0-E547B0303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69AF6D-0C30-9E73-BF2C-8675C92C3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4AA25-C431-FE40-7AC2-A0623527C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51393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27804-3DB2-3A22-1FC6-CB0DA59BE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56671-AD53-C727-A8E9-EA25632E1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7F1D7-4158-D511-1B9E-AD16926E3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03688-36E6-4281-0BE9-7FE73606F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E2246-4954-CCAD-F6F2-DFCAB5D78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5345B4-EAEE-87D3-7859-4C1D1FFB0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4061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DC86F-CC13-3AB8-3A84-D1DD51AA9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7D9A62-730D-9377-420C-84919B0BD5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117C1-8860-FCE5-6559-967A1C5A1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119F1-F4CB-C6AF-B6D4-20BE8045B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EC046-477A-5E6D-9F9F-33CAFD850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3E8B0-C55A-DC37-7CB6-3F799C660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0288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C1F273-6B9E-30E8-7EFF-46B528146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2C15B-E66B-2CA6-BD94-36EC0FA74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2871D-74AB-1FF4-1530-B1AA76F233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1AACA0-85D1-46A5-AFA7-78476B134C80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053E6-3844-40A3-2A8C-383B9F1A3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3D1B4-0CA0-FD10-BC5B-BDA7AFC56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AA5B21-916A-4354-B89B-9AC2A0A354B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596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916505666" TargetMode="External"/><Relationship Id="rId2" Type="http://schemas.openxmlformats.org/officeDocument/2006/relationships/hyperlink" Target="https://www.publicservice.govt.nz/guidance/guide-he-aratohu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www.ldc.govt.nz/link/integrit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2414626-914B-6780-5420-F38A7D615D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"/>
            <a:ext cx="12192000" cy="2604655"/>
          </a:xfrm>
          <a:prstGeom prst="rect">
            <a:avLst/>
          </a:prstGeom>
          <a:solidFill>
            <a:srgbClr val="061D33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9031DF8-3C9C-4745-FDAC-3E42C37FFACF}"/>
              </a:ext>
            </a:extLst>
          </p:cNvPr>
          <p:cNvSpPr txBox="1"/>
          <p:nvPr/>
        </p:nvSpPr>
        <p:spPr>
          <a:xfrm>
            <a:off x="2940471" y="2264945"/>
            <a:ext cx="6096000" cy="166199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5400" b="0" i="0" u="none" strike="noStrike" kern="1200" cap="none" spc="0" normalizeH="0" baseline="0" noProof="0" dirty="0">
                <a:ln>
                  <a:noFill/>
                </a:ln>
                <a:solidFill>
                  <a:srgbClr val="952826"/>
                </a:solidFill>
                <a:effectLst/>
                <a:uLnTx/>
                <a:uFillTx/>
                <a:latin typeface="+mj-lt"/>
                <a:ea typeface="Source Sans Pro" panose="020B0503030403020204" pitchFamily="34" charset="0"/>
                <a:cs typeface="+mn-cs"/>
              </a:rPr>
              <a:t>Ngā Pou | Principles</a:t>
            </a:r>
            <a:br>
              <a:rPr kumimoji="0" lang="en-NZ" sz="4800" b="0" i="0" u="none" strike="noStrike" kern="1200" cap="none" spc="0" normalizeH="0" baseline="0" noProof="0" dirty="0">
                <a:ln>
                  <a:noFill/>
                </a:ln>
                <a:solidFill>
                  <a:srgbClr val="952826"/>
                </a:solidFill>
                <a:effectLst/>
                <a:uLnTx/>
                <a:uFillTx/>
                <a:latin typeface="+mj-lt"/>
                <a:ea typeface="Source Sans Pro" panose="020B0503030403020204" pitchFamily="34" charset="0"/>
                <a:cs typeface="+mn-cs"/>
              </a:rPr>
            </a:br>
            <a:r>
              <a:rPr kumimoji="0" lang="en-NZ" sz="4800" b="1" i="0" u="none" strike="noStrike" kern="1200" cap="none" spc="0" normalizeH="0" baseline="0" noProof="0" dirty="0">
                <a:ln>
                  <a:noFill/>
                </a:ln>
                <a:solidFill>
                  <a:srgbClr val="952826"/>
                </a:solidFill>
                <a:effectLst/>
                <a:uLnTx/>
                <a:uFillTx/>
                <a:latin typeface="+mj-lt"/>
                <a:ea typeface="Source Sans Pro" panose="020B0503030403020204" pitchFamily="34" charset="0"/>
                <a:cs typeface="+mn-cs"/>
              </a:rPr>
              <a:t>Conversation Guide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670040-069C-1A25-F80C-92D26622A6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08" y="4644086"/>
            <a:ext cx="1401101" cy="13977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BE8517-0484-E1CC-85C0-1754DE9267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853" y="4654387"/>
            <a:ext cx="1401101" cy="13977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60F744-69EC-9724-C383-0F7859D807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986" y="4654387"/>
            <a:ext cx="1397726" cy="13977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BDDAD4C-F451-CFAD-7345-737C05203F5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744" y="4633787"/>
            <a:ext cx="1418325" cy="14183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3479640-5B47-F6AB-F110-F7CEAC8198F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101" y="4654387"/>
            <a:ext cx="1418325" cy="141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75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ACDFFB0-EA3A-BB8C-B999-EA8E50074B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"/>
            <a:ext cx="12192000" cy="2604655"/>
          </a:xfrm>
          <a:prstGeom prst="rect">
            <a:avLst/>
          </a:prstGeom>
          <a:solidFill>
            <a:srgbClr val="061D33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B704FE2-269C-D647-149D-E7E5BDA60F41}"/>
              </a:ext>
            </a:extLst>
          </p:cNvPr>
          <p:cNvSpPr txBox="1"/>
          <p:nvPr/>
        </p:nvSpPr>
        <p:spPr>
          <a:xfrm>
            <a:off x="740229" y="449673"/>
            <a:ext cx="62048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Source Sans Pro" panose="020B0503030403020204" pitchFamily="34" charset="0"/>
                <a:cs typeface="+mn-cs"/>
              </a:rPr>
              <a:t>Ngā Pou | Principles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F45324-2D40-1DD2-44FD-A70443D736F2}"/>
              </a:ext>
            </a:extLst>
          </p:cNvPr>
          <p:cNvSpPr txBox="1"/>
          <p:nvPr/>
        </p:nvSpPr>
        <p:spPr>
          <a:xfrm>
            <a:off x="370112" y="1975356"/>
            <a:ext cx="1099457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400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These are the fundamental principles that guide our actions and how we work.</a:t>
            </a:r>
            <a:endParaRPr lang="en-NZ" sz="2400" dirty="0">
              <a:solidFill>
                <a:prstClr val="black"/>
              </a:solidFill>
              <a:latin typeface="+mj-lt"/>
              <a:ea typeface="Source Sans Pro" panose="020B0503030403020204" pitchFamily="34" charset="0"/>
            </a:endParaRPr>
          </a:p>
          <a:p>
            <a:pPr lvl="0">
              <a:defRPr/>
            </a:pPr>
            <a:endParaRPr lang="en-NZ" sz="2400" dirty="0">
              <a:solidFill>
                <a:prstClr val="black"/>
              </a:solidFill>
              <a:latin typeface="+mj-lt"/>
              <a:ea typeface="Source Sans Pro" panose="020B0503030403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NZ" sz="2400" b="1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Te Noho Taiapa </a:t>
            </a:r>
            <a:r>
              <a:rPr lang="en-NZ" sz="2400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| Political Neutrality</a:t>
            </a:r>
          </a:p>
          <a:p>
            <a:pPr lvl="1">
              <a:defRPr/>
            </a:pPr>
            <a:endParaRPr lang="en-NZ" sz="2400" dirty="0">
              <a:solidFill>
                <a:prstClr val="black"/>
              </a:solidFill>
              <a:latin typeface="+mj-lt"/>
              <a:ea typeface="Source Sans Pro" panose="020B0503030403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NZ" sz="2400" b="1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Tohutohu Hāngai </a:t>
            </a:r>
            <a:r>
              <a:rPr lang="en-NZ" sz="2400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| Free and Frank Advice</a:t>
            </a:r>
          </a:p>
          <a:p>
            <a:pPr lvl="1">
              <a:defRPr/>
            </a:pPr>
            <a:endParaRPr lang="en-NZ" sz="2400" dirty="0">
              <a:solidFill>
                <a:prstClr val="black"/>
              </a:solidFill>
              <a:latin typeface="+mj-lt"/>
              <a:ea typeface="Source Sans Pro" panose="020B0503030403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NZ" sz="2400" b="1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Kopounga Whai-painga</a:t>
            </a:r>
            <a:r>
              <a:rPr lang="en-NZ" sz="2400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 | Merit-based appointments</a:t>
            </a:r>
          </a:p>
          <a:p>
            <a:pPr lvl="1">
              <a:defRPr/>
            </a:pPr>
            <a:endParaRPr lang="en-NZ" sz="2400" dirty="0">
              <a:solidFill>
                <a:prstClr val="black"/>
              </a:solidFill>
              <a:latin typeface="+mj-lt"/>
              <a:ea typeface="Source Sans Pro" panose="020B0503030403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NZ" sz="2400" b="1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Kāwanatanga Tuwhera </a:t>
            </a:r>
            <a:r>
              <a:rPr lang="en-NZ" sz="2400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| Open Government</a:t>
            </a:r>
          </a:p>
          <a:p>
            <a:pPr lvl="1">
              <a:defRPr/>
            </a:pPr>
            <a:endParaRPr lang="en-NZ" sz="2400" dirty="0">
              <a:solidFill>
                <a:prstClr val="black"/>
              </a:solidFill>
              <a:latin typeface="+mj-lt"/>
              <a:ea typeface="Source Sans Pro" panose="020B0503030403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NZ" sz="2400" b="1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Kaitiakitanga</a:t>
            </a:r>
            <a:r>
              <a:rPr lang="en-NZ" sz="2400" dirty="0">
                <a:solidFill>
                  <a:prstClr val="black"/>
                </a:solidFill>
                <a:latin typeface="+mj-lt"/>
                <a:ea typeface="Source Sans Pro" panose="020B0503030403020204" pitchFamily="34" charset="0"/>
              </a:rPr>
              <a:t> | Stewardship</a:t>
            </a:r>
          </a:p>
        </p:txBody>
      </p:sp>
    </p:spTree>
    <p:extLst>
      <p:ext uri="{BB962C8B-B14F-4D97-AF65-F5344CB8AC3E}">
        <p14:creationId xmlns:p14="http://schemas.microsoft.com/office/powerpoint/2010/main" val="2865201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2621E-F64A-D8C1-894E-213AE9AEE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72AFFF-2F36-3CB3-1612-57C5358F0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"/>
            <a:ext cx="12192000" cy="2604655"/>
          </a:xfrm>
          <a:prstGeom prst="rect">
            <a:avLst/>
          </a:prstGeom>
          <a:solidFill>
            <a:srgbClr val="061D33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3BA4DF-BB00-B3FC-0BD3-24092E0C61B8}"/>
              </a:ext>
            </a:extLst>
          </p:cNvPr>
          <p:cNvSpPr txBox="1"/>
          <p:nvPr/>
        </p:nvSpPr>
        <p:spPr>
          <a:xfrm>
            <a:off x="805542" y="1875126"/>
            <a:ext cx="9141345" cy="696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600" b="1" dirty="0">
                <a:solidFill>
                  <a:srgbClr val="952826"/>
                </a:solidFill>
                <a:effectLst/>
                <a:latin typeface="Aptos" panose="020B0004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Te noho taiapa - Political Neutrality </a:t>
            </a:r>
            <a:endParaRPr lang="en-NZ" sz="3600" b="1" dirty="0">
              <a:solidFill>
                <a:srgbClr val="4F81BD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5A209C-A08B-0751-0454-00BBC05B4CE2}"/>
              </a:ext>
            </a:extLst>
          </p:cNvPr>
          <p:cNvSpPr txBox="1"/>
          <p:nvPr/>
        </p:nvSpPr>
        <p:spPr>
          <a:xfrm>
            <a:off x="3812358" y="3468516"/>
            <a:ext cx="78244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dirty="0">
                <a:solidFill>
                  <a:prstClr val="black"/>
                </a:solidFill>
                <a:latin typeface="+mj-lt"/>
                <a:ea typeface="Source Sans Pro"/>
              </a:rPr>
              <a:t>What does it mean to be politically neutral, and why is it such a fundamental principle within the Public Sector?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DE7D07-0431-A6BC-B62B-76FF173F8B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718" y="3050651"/>
            <a:ext cx="2541682" cy="253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833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CED7D-3E36-0E8E-5544-F7BBB447A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70E1E82-4611-E591-E95C-8991B44F1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"/>
            <a:ext cx="12192000" cy="2604655"/>
          </a:xfrm>
          <a:prstGeom prst="rect">
            <a:avLst/>
          </a:prstGeom>
          <a:solidFill>
            <a:srgbClr val="061D33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7FD4798-B726-AECB-D3AF-87712E9AEE82}"/>
              </a:ext>
            </a:extLst>
          </p:cNvPr>
          <p:cNvSpPr txBox="1"/>
          <p:nvPr/>
        </p:nvSpPr>
        <p:spPr>
          <a:xfrm>
            <a:off x="805542" y="1875126"/>
            <a:ext cx="9141345" cy="696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600" b="1" dirty="0">
                <a:solidFill>
                  <a:srgbClr val="952826"/>
                </a:solidFill>
                <a:effectLst/>
                <a:latin typeface="Aptos" panose="020B0004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Tohutohu hāngai - Free and Frank Advice </a:t>
            </a:r>
            <a:endParaRPr lang="en-NZ" sz="3600" b="1" dirty="0">
              <a:solidFill>
                <a:srgbClr val="4F81BD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032E24-7A52-66C0-880C-D6BFC3A57830}"/>
              </a:ext>
            </a:extLst>
          </p:cNvPr>
          <p:cNvSpPr txBox="1"/>
          <p:nvPr/>
        </p:nvSpPr>
        <p:spPr>
          <a:xfrm>
            <a:off x="4008302" y="3714737"/>
            <a:ext cx="72663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dirty="0">
                <a:effectLst/>
                <a:latin typeface="+mj-lt"/>
                <a:ea typeface="MS Mincho" panose="02020609040205080304" pitchFamily="49" charset="-128"/>
                <a:cs typeface="Times New Roman" panose="02020603050405020304" pitchFamily="18" charset="0"/>
              </a:rPr>
              <a:t>What does “free and frank advice” look like in your role?</a:t>
            </a:r>
            <a:endParaRPr lang="en-US" sz="3200" dirty="0">
              <a:solidFill>
                <a:prstClr val="black"/>
              </a:solidFill>
              <a:latin typeface="+mj-lt"/>
              <a:ea typeface="Source Sans Pro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B4D545-7D0B-681C-C25F-2D7FF4855F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572" y="3101636"/>
            <a:ext cx="2610948" cy="260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12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50AF5-CBD8-4DA6-21CA-F20D03900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D2D8AC7-4049-A667-00AE-2BFD1C8B2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"/>
            <a:ext cx="12192000" cy="2604655"/>
          </a:xfrm>
          <a:prstGeom prst="rect">
            <a:avLst/>
          </a:prstGeom>
          <a:solidFill>
            <a:srgbClr val="061D33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46D064-FE8E-CE3C-61DF-7FAD940A8555}"/>
              </a:ext>
            </a:extLst>
          </p:cNvPr>
          <p:cNvSpPr txBox="1"/>
          <p:nvPr/>
        </p:nvSpPr>
        <p:spPr>
          <a:xfrm>
            <a:off x="805542" y="1875126"/>
            <a:ext cx="10896601" cy="696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600" b="1" dirty="0">
                <a:solidFill>
                  <a:srgbClr val="952826"/>
                </a:solidFill>
                <a:effectLst/>
                <a:latin typeface="Aptos" panose="020B0004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Kopounga whai-painga - Merit-based Appointments </a:t>
            </a:r>
            <a:endParaRPr lang="en-NZ" sz="3600" b="1" dirty="0">
              <a:solidFill>
                <a:srgbClr val="4F81BD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4EA4BF-328D-E3AE-02D1-7FE786E96408}"/>
              </a:ext>
            </a:extLst>
          </p:cNvPr>
          <p:cNvSpPr txBox="1"/>
          <p:nvPr/>
        </p:nvSpPr>
        <p:spPr>
          <a:xfrm>
            <a:off x="4008302" y="3714737"/>
            <a:ext cx="72663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dirty="0">
                <a:effectLst/>
                <a:latin typeface="Aptos" panose="020B00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Why is it important that appointments are based on merit?</a:t>
            </a:r>
            <a:endParaRPr lang="en-US" sz="3200" dirty="0">
              <a:solidFill>
                <a:prstClr val="black"/>
              </a:solidFill>
              <a:latin typeface="Source Sans Pro"/>
              <a:ea typeface="Source Sans Pr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1C718F-323E-1AE3-7624-B9C6B465B5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4" y="3074984"/>
            <a:ext cx="2356724" cy="235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95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1979C-8C1C-0DA7-567D-138947564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649AEF-1B75-AC42-7463-69C99CDE5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"/>
            <a:ext cx="12192000" cy="2604655"/>
          </a:xfrm>
          <a:prstGeom prst="rect">
            <a:avLst/>
          </a:prstGeom>
          <a:solidFill>
            <a:srgbClr val="061D33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A5D7DD-B008-3BDD-1E51-0E2A797CD084}"/>
              </a:ext>
            </a:extLst>
          </p:cNvPr>
          <p:cNvSpPr txBox="1"/>
          <p:nvPr/>
        </p:nvSpPr>
        <p:spPr>
          <a:xfrm>
            <a:off x="805542" y="1875126"/>
            <a:ext cx="10896601" cy="696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600" b="1" dirty="0">
                <a:solidFill>
                  <a:srgbClr val="952826"/>
                </a:solidFill>
                <a:effectLst/>
                <a:latin typeface="Aptos" panose="020B0004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Kāwanatanga tuwhera - Open Government </a:t>
            </a:r>
            <a:endParaRPr lang="en-NZ" sz="3600" b="1" dirty="0">
              <a:solidFill>
                <a:srgbClr val="4F81BD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5C5F6E-FA42-EF3C-1442-299B706D18C3}"/>
              </a:ext>
            </a:extLst>
          </p:cNvPr>
          <p:cNvSpPr txBox="1"/>
          <p:nvPr/>
        </p:nvSpPr>
        <p:spPr>
          <a:xfrm>
            <a:off x="4019188" y="3627651"/>
            <a:ext cx="72663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dirty="0">
                <a:effectLst/>
                <a:latin typeface="Aptos" panose="020B00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What impact do you think open government has on New Zealanders?</a:t>
            </a:r>
            <a:endParaRPr lang="en-US" sz="3200" dirty="0">
              <a:solidFill>
                <a:prstClr val="black"/>
              </a:solidFill>
              <a:latin typeface="Source Sans Pro"/>
              <a:ea typeface="Source Sans Pr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57F896-0BC6-4B52-F903-02A44C989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18" y="3025464"/>
            <a:ext cx="2477503" cy="2477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142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ACCDC-3F36-0CC2-F60A-354F6E662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C7475C0-DE73-0378-C7F5-0527965C68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"/>
            <a:ext cx="12192000" cy="2604655"/>
          </a:xfrm>
          <a:prstGeom prst="rect">
            <a:avLst/>
          </a:prstGeom>
          <a:solidFill>
            <a:srgbClr val="061D33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51E0633-8E11-CD03-1AE1-30240FEC20C4}"/>
              </a:ext>
            </a:extLst>
          </p:cNvPr>
          <p:cNvSpPr txBox="1"/>
          <p:nvPr/>
        </p:nvSpPr>
        <p:spPr>
          <a:xfrm>
            <a:off x="805542" y="1875126"/>
            <a:ext cx="10896601" cy="696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600" b="1" dirty="0">
                <a:solidFill>
                  <a:srgbClr val="952826"/>
                </a:solidFill>
                <a:effectLst/>
                <a:latin typeface="Aptos" panose="020B0004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Kaitiakitanga - Stewardship </a:t>
            </a:r>
            <a:endParaRPr lang="en-NZ" sz="3600" b="1" dirty="0">
              <a:solidFill>
                <a:srgbClr val="4F81BD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134E95-4935-3D53-28DE-6A99F62629F1}"/>
              </a:ext>
            </a:extLst>
          </p:cNvPr>
          <p:cNvSpPr txBox="1"/>
          <p:nvPr/>
        </p:nvSpPr>
        <p:spPr>
          <a:xfrm>
            <a:off x="4019188" y="3627651"/>
            <a:ext cx="72663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dirty="0">
                <a:effectLst/>
                <a:latin typeface="Aptos" panose="020B00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What does stewardship mean to you in your day-to-day work?</a:t>
            </a:r>
            <a:endParaRPr lang="en-US" sz="3200" dirty="0">
              <a:solidFill>
                <a:prstClr val="black"/>
              </a:solidFill>
              <a:latin typeface="Source Sans Pro"/>
              <a:ea typeface="Source Sans Pro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C4CBF3-418A-7A7B-A0E6-004C9D8CF0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279" y="3065281"/>
            <a:ext cx="2381868" cy="2376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441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809E">
            <a:alpha val="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FDB7D1-F22A-D751-9801-D64B91CF9867}"/>
              </a:ext>
            </a:extLst>
          </p:cNvPr>
          <p:cNvSpPr txBox="1"/>
          <p:nvPr/>
        </p:nvSpPr>
        <p:spPr>
          <a:xfrm>
            <a:off x="657047" y="2723147"/>
            <a:ext cx="90097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91D31"/>
                </a:solidFill>
                <a:effectLst/>
                <a:highlight>
                  <a:srgbClr val="FFFFFF"/>
                </a:highlight>
                <a:uLnTx/>
                <a:uFillTx/>
                <a:latin typeface="+mj-lt"/>
                <a:ea typeface="Source Sans Pro" panose="020B0503030403020204" pitchFamily="34" charset="0"/>
                <a:cs typeface="+mn-cs"/>
              </a:rPr>
              <a:t>The Public Service is ever evolving, for all up-to-date guidance on integrity and conduct at any time check out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FF"/>
                </a:highlight>
                <a:uLnTx/>
                <a:uFillTx/>
                <a:latin typeface="+mj-lt"/>
                <a:ea typeface="Source Sans Pro" panose="020B0503030403020204" pitchFamily="34" charset="0"/>
                <a:cs typeface="+mn-cs"/>
                <a:hlinkClick r:id="rId2" tooltip="He Aratohu&#10;He Aratohu | A Guide on Integrity and Conduct."/>
              </a:rPr>
              <a:t>He Aratohu | A Guide on Integrity and Conduct.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highlight>
                <a:srgbClr val="FFFFFF"/>
              </a:highlight>
              <a:uLnTx/>
              <a:uFillTx/>
              <a:latin typeface="+mj-lt"/>
              <a:ea typeface="Source Sans Pro" panose="020B050303040302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highlight>
                <a:srgbClr val="FFFFFF"/>
              </a:highlight>
              <a:uLnTx/>
              <a:uFillTx/>
              <a:latin typeface="+mj-lt"/>
              <a:ea typeface="Source Sans Pro" panose="020B050303040302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3"/>
              </a:rPr>
              <a:t>Video on the Ngā Pou | Principles 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hlinkClick r:id="rId4"/>
              </a:rPr>
              <a:t>I</a:t>
            </a:r>
            <a:r>
              <a:rPr lang="en-US" sz="2400" dirty="0" err="1">
                <a:solidFill>
                  <a:prstClr val="black"/>
                </a:solidFill>
                <a:latin typeface="+mj-lt"/>
                <a:hlinkClick r:id="rId4"/>
              </a:rPr>
              <a:t>ntegrity</a:t>
            </a:r>
            <a:r>
              <a:rPr lang="en-US" sz="2400" dirty="0">
                <a:solidFill>
                  <a:prstClr val="black"/>
                </a:solidFill>
                <a:latin typeface="+mj-lt"/>
                <a:hlinkClick r:id="rId4"/>
              </a:rPr>
              <a:t> Essentials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 panose="020B0503030403020204" pitchFamily="34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0A7325-3792-BDFA-1265-0EDBDF07ED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2192000" cy="2604655"/>
          </a:xfrm>
          <a:prstGeom prst="rect">
            <a:avLst/>
          </a:prstGeom>
          <a:solidFill>
            <a:srgbClr val="061D33"/>
          </a:solidFill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5AAE10-8D04-1A5B-4A09-D46FBA352EED}"/>
              </a:ext>
            </a:extLst>
          </p:cNvPr>
          <p:cNvSpPr txBox="1"/>
          <p:nvPr/>
        </p:nvSpPr>
        <p:spPr>
          <a:xfrm>
            <a:off x="855829" y="1881079"/>
            <a:ext cx="96001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Source Sans Pro" panose="020B0503030403020204" pitchFamily="34" charset="0"/>
                <a:cs typeface="+mn-cs"/>
              </a:rPr>
              <a:t>Additional Resources</a:t>
            </a:r>
            <a:endParaRPr kumimoji="0" lang="en-NZ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Source Sans Pro" panose="020B0503030403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72937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65202-4b37-46f6-8f4a-657aef1497de" xsi:nil="true"/>
    <_Flow_SignoffStatus xmlns="9dc116e7-e094-410d-8ce2-2c15de1f6263" xsi:nil="true"/>
    <lcf76f155ced4ddcb4097134ff3c332f xmlns="9dc116e7-e094-410d-8ce2-2c15de1f6263">
      <Terms xmlns="http://schemas.microsoft.com/office/infopath/2007/PartnerControls"/>
    </lcf76f155ced4ddcb4097134ff3c332f>
    <_dlc_DocId xmlns="26365202-4b37-46f6-8f4a-657aef1497de">TKMLDC-1899142907-306399</_dlc_DocId>
    <_dlc_DocIdUrl xmlns="26365202-4b37-46f6-8f4a-657aef1497de">
      <Url>https://sscnz.sharepoint.com/sites/LDC/_layouts/15/DocIdRedir.aspx?ID=TKMLDC-1899142907-306399</Url>
      <Description>TKMLDC-1899142907-306399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7DFA81AADF7F4BA7C4AC1EE85AEA82" ma:contentTypeVersion="45" ma:contentTypeDescription="Create a new document." ma:contentTypeScope="" ma:versionID="0de0afd2037aa650cf43807fcd184565">
  <xsd:schema xmlns:xsd="http://www.w3.org/2001/XMLSchema" xmlns:xs="http://www.w3.org/2001/XMLSchema" xmlns:p="http://schemas.microsoft.com/office/2006/metadata/properties" xmlns:ns2="26365202-4b37-46f6-8f4a-657aef1497de" xmlns:ns3="dc21d9c2-aeed-4cae-8cc0-b4ca12d214c2" xmlns:ns4="9dc116e7-e094-410d-8ce2-2c15de1f6263" targetNamespace="http://schemas.microsoft.com/office/2006/metadata/properties" ma:root="true" ma:fieldsID="19bafdc6b4ddc71221c16d149888f815" ns2:_="" ns3:_="" ns4:_="">
    <xsd:import namespace="26365202-4b37-46f6-8f4a-657aef1497de"/>
    <xsd:import namespace="dc21d9c2-aeed-4cae-8cc0-b4ca12d214c2"/>
    <xsd:import namespace="9dc116e7-e094-410d-8ce2-2c15de1f626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_Flow_SignoffStatus" minOccurs="0"/>
                <xsd:element ref="ns4:MediaLengthInSeconds" minOccurs="0"/>
                <xsd:element ref="ns4:lcf76f155ced4ddcb4097134ff3c332f" minOccurs="0"/>
                <xsd:element ref="ns2:TaxCatchAll" minOccurs="0"/>
                <xsd:element ref="ns4:MediaServiceObjectDetectorVersion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65202-4b37-46f6-8f4a-657aef1497d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ba5ab1a1-11ae-492e-a01a-89f3de949367}" ma:internalName="TaxCatchAll" ma:showField="CatchAllData" ma:web="26365202-4b37-46f6-8f4a-657aef1497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21d9c2-aeed-4cae-8cc0-b4ca12d214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116e7-e094-410d-8ce2-2c15de1f6263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38d99aa-dc1b-4568-bbf8-76f48c855b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8A20BD1-DF79-441F-A752-B83058BBDC23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dc116e7-e094-410d-8ce2-2c15de1f6263"/>
    <ds:schemaRef ds:uri="http://schemas.microsoft.com/office/2006/documentManagement/types"/>
    <ds:schemaRef ds:uri="http://purl.org/dc/elements/1.1/"/>
    <ds:schemaRef ds:uri="26365202-4b37-46f6-8f4a-657aef1497de"/>
    <ds:schemaRef ds:uri="dc21d9c2-aeed-4cae-8cc0-b4ca12d214c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0E659B0-35CD-45FB-A376-E2F194C277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BC0D6C-D2CE-478E-B8BE-9D07DD1676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365202-4b37-46f6-8f4a-657aef1497de"/>
    <ds:schemaRef ds:uri="dc21d9c2-aeed-4cae-8cc0-b4ca12d214c2"/>
    <ds:schemaRef ds:uri="9dc116e7-e094-410d-8ce2-2c15de1f62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8EDF830-3A90-4500-8ECA-15049909E030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41e14a91-587d-4fbf-8dea-d6aea7148019}" enabled="0" method="" siteId="{41e14a91-587d-4fbf-8dea-d6aea714801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6995</TotalTime>
  <Words>189</Words>
  <Application>Microsoft Office PowerPoint</Application>
  <PresentationFormat>Widescreen</PresentationFormat>
  <Paragraphs>30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Source Sans Pro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 Wakelin</dc:creator>
  <cp:lastModifiedBy>Kate Wakelin</cp:lastModifiedBy>
  <cp:revision>2</cp:revision>
  <dcterms:created xsi:type="dcterms:W3CDTF">2026-02-25T04:50:53Z</dcterms:created>
  <dcterms:modified xsi:type="dcterms:W3CDTF">2026-03-02T02:07:22Z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0x0101002F7DFA81AADF7F4BA7C4AC1EE85AEA82</vt:lpwstr>
  </property>
  <property fmtid="{D5CDD505-2E9C-101B-9397-08002B2CF9AE}" pid="3" name="_dlc_DocIdItemGuid">
    <vt:lpwstr>d896a805-ab34-4838-ab97-3b94e37459b7</vt:lpwstr>
  </property>
  <property fmtid="{D5CDD505-2E9C-101B-9397-08002B2CF9AE}" pid="4" name="MediaServiceImageTags">
    <vt:lpwstr/>
  </property>
</Properties>
</file>